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80" r:id="rId4"/>
    <p:sldId id="297" r:id="rId5"/>
    <p:sldId id="269" r:id="rId6"/>
    <p:sldId id="298" r:id="rId7"/>
    <p:sldId id="300" r:id="rId8"/>
    <p:sldId id="301" r:id="rId9"/>
    <p:sldId id="302" r:id="rId10"/>
    <p:sldId id="299" r:id="rId11"/>
    <p:sldId id="303" r:id="rId12"/>
    <p:sldId id="306" r:id="rId13"/>
    <p:sldId id="304" r:id="rId14"/>
    <p:sldId id="305" r:id="rId15"/>
    <p:sldId id="261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8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5539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174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651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217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643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9731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234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5889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606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298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91C1947-4C55-41FF-8CA2-CE5F19B088AE}" type="datetimeFigureOut">
              <a:rPr lang="x-none" smtClean="0"/>
              <a:t>14/05/2019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719FA7E-CDEC-47BF-91E3-94D56017645F}" type="slidenum">
              <a:rPr lang="x-none" smtClean="0"/>
              <a:t>‹#›</a:t>
            </a:fld>
            <a:endParaRPr lang="x-non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5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yair.poleg@mail.huji.ac.il" TargetMode="External"/><Relationship Id="rId2" Type="http://schemas.openxmlformats.org/officeDocument/2006/relationships/hyperlink" Target="mailto:dhay@cs.huji.ac.i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amyon.ristov@mail.huji.ac.i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questbin.com/r/en8wtnrvtnkt5" TargetMode="External"/><Relationship Id="rId2" Type="http://schemas.openxmlformats.org/officeDocument/2006/relationships/hyperlink" Target="https://en8wtnrvtnkt5.x.pipedream.ne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8wtnrvtnkt5.x.pipedream.net/" TargetMode="External"/><Relationship Id="rId2" Type="http://schemas.openxmlformats.org/officeDocument/2006/relationships/hyperlink" Target="https://docs.influxdata.com/influxdb/v1.7/tools/api/#write-http-endpoi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8wtnrvtnkt5.x.pipedream.net/wri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1.7/write_protocols/line_protocol_tutorial/" TargetMode="External"/><Relationship Id="rId2" Type="http://schemas.openxmlformats.org/officeDocument/2006/relationships/hyperlink" Target="https://docs.influxdata.com/influxdb/v1.7/tools/api/#request-body-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1DB5-D1C1-4A13-B160-CB7D05670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438" y="646546"/>
            <a:ext cx="6818050" cy="3889944"/>
          </a:xfrm>
        </p:spPr>
        <p:txBody>
          <a:bodyPr>
            <a:noAutofit/>
          </a:bodyPr>
          <a:lstStyle/>
          <a:p>
            <a:r>
              <a:rPr lang="en-US" sz="6000" dirty="0"/>
              <a:t>WORKSHOP ON </a:t>
            </a:r>
            <a:r>
              <a:rPr lang="en-US" sz="6000" b="1" dirty="0"/>
              <a:t>INTERNET OF THINGS</a:t>
            </a:r>
            <a:br>
              <a:rPr lang="en-US" sz="6000" dirty="0"/>
            </a:br>
            <a:r>
              <a:rPr lang="en-US" sz="6000" dirty="0"/>
              <a:t>67612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Exercise 4</a:t>
            </a:r>
            <a:endParaRPr lang="x-none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0AF3B-A8EA-4A8E-8CD0-CFA757258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2800"/>
            <a:ext cx="9144000" cy="1655762"/>
          </a:xfrm>
        </p:spPr>
        <p:txBody>
          <a:bodyPr>
            <a:normAutofit/>
          </a:bodyPr>
          <a:lstStyle/>
          <a:p>
            <a:r>
              <a:rPr lang="en-US" i="1" dirty="0"/>
              <a:t>Internet over cellular</a:t>
            </a:r>
            <a:endParaRPr lang="en-US" dirty="0"/>
          </a:p>
          <a:p>
            <a:endParaRPr lang="en-US" dirty="0"/>
          </a:p>
          <a:p>
            <a:r>
              <a:rPr lang="en-US" sz="1600" dirty="0"/>
              <a:t>Prof. David Hay, Dr. Yair Poleg, MR. Samyon Ristov</a:t>
            </a:r>
            <a:endParaRPr lang="x-none" sz="1600" dirty="0"/>
          </a:p>
        </p:txBody>
      </p:sp>
    </p:spTree>
    <p:extLst>
      <p:ext uri="{BB962C8B-B14F-4D97-AF65-F5344CB8AC3E}">
        <p14:creationId xmlns:p14="http://schemas.microsoft.com/office/powerpoint/2010/main" val="367965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cont’d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A5B8-C85F-4347-9D00-584E159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5"/>
            <a:ext cx="10058400" cy="459945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Part 1 (</a:t>
            </a:r>
            <a:r>
              <a:rPr lang="en-US" dirty="0" err="1"/>
              <a:t>GPS+cellular</a:t>
            </a:r>
            <a:r>
              <a:rPr lang="en-US" dirty="0"/>
              <a:t> on demand): Create a program (</a:t>
            </a:r>
            <a:r>
              <a:rPr lang="en-US" dirty="0" err="1"/>
              <a:t>main.c</a:t>
            </a:r>
            <a:r>
              <a:rPr lang="en-US" dirty="0"/>
              <a:t>) that performs the following sequence: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Get GPS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Initialize the cellular modems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Makes sure it’s responding to AT commands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Finds all available cellular operators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Tries to register with each one of them (one at a time)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registered successfully, it prints the signal quality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Print the program’s progress all along (e.g. “Checking modem…the modem is ready!” 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Connects to an available operator (if available, if no, tries again after one minute)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Transmits the GPS data over HTTP to requestbin.com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Transmits the cellular info data over HTTP to requestbin.com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Repeat the above sequence every time BTN0 on the STK is pressed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Your SIM cards are limited to 5</a:t>
            </a:r>
            <a:r>
              <a:rPr lang="en-US" b="1" dirty="0"/>
              <a:t>MB</a:t>
            </a:r>
            <a:r>
              <a:rPr lang="en-US" dirty="0"/>
              <a:t>. Any additional </a:t>
            </a:r>
            <a:r>
              <a:rPr lang="en-US" b="1" dirty="0"/>
              <a:t>byte</a:t>
            </a:r>
            <a:r>
              <a:rPr lang="en-US" dirty="0"/>
              <a:t> above 5MB equals -1 point in the final score</a:t>
            </a:r>
          </a:p>
        </p:txBody>
      </p:sp>
    </p:spTree>
    <p:extLst>
      <p:ext uri="{BB962C8B-B14F-4D97-AF65-F5344CB8AC3E}">
        <p14:creationId xmlns:p14="http://schemas.microsoft.com/office/powerpoint/2010/main" val="1338792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cont’d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A5B8-C85F-4347-9D00-584E159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5"/>
            <a:ext cx="10058400" cy="45994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Part 2 (speed limit): In the same program (</a:t>
            </a:r>
            <a:r>
              <a:rPr lang="en-US" dirty="0" err="1"/>
              <a:t>main.c</a:t>
            </a:r>
            <a:r>
              <a:rPr lang="en-US" dirty="0"/>
              <a:t>) perform the following sequence: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Click on BTN1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Start tracking GPS every 5 seconds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 the touch slider on the STK to define the speed limit: 0 km/h, 5 km/h, 10 km/h, 15 km/h,…, 30 km/h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 the </a:t>
            </a:r>
            <a:r>
              <a:rPr lang="en-US"/>
              <a:t>touch slider: </a:t>
            </a:r>
            <a:r>
              <a:rPr lang="en-US" dirty="0"/>
              <a:t>left = 0 km/h</a:t>
            </a:r>
            <a:r>
              <a:rPr lang="en-US"/>
              <a:t>, high = 30 km/h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Detect your movement speed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your speed is above the defined speed limit, trigger a transmission, with the current GPS coordinates, and add another tag: highspeed=true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If, after having highspeed=true, your speed gets lower than the speed limit, trigger another transmission, with the current GPS coordinates and a tag: highspeed=false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BTN0 is clicked, go back to the sequence described in Part 1 (stop detecting speed limits and stop sending highspeed tag)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Your SIM cards are limited to 5</a:t>
            </a:r>
            <a:r>
              <a:rPr lang="en-US" b="1" dirty="0"/>
              <a:t>MB</a:t>
            </a:r>
            <a:r>
              <a:rPr lang="en-US" dirty="0"/>
              <a:t>. Any additional </a:t>
            </a:r>
            <a:r>
              <a:rPr lang="en-US" b="1" dirty="0"/>
              <a:t>byte</a:t>
            </a:r>
            <a:r>
              <a:rPr lang="en-US" dirty="0"/>
              <a:t> above 5MB equals -1 point in the final score</a:t>
            </a:r>
          </a:p>
        </p:txBody>
      </p:sp>
    </p:spTree>
    <p:extLst>
      <p:ext uri="{BB962C8B-B14F-4D97-AF65-F5344CB8AC3E}">
        <p14:creationId xmlns:p14="http://schemas.microsoft.com/office/powerpoint/2010/main" val="316255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Guidance cont’d</a:t>
            </a:r>
            <a:endParaRPr lang="x-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E1DDB-F431-4C51-B194-6920C573CFC2}"/>
              </a:ext>
            </a:extLst>
          </p:cNvPr>
          <p:cNvSpPr txBox="1"/>
          <p:nvPr/>
        </p:nvSpPr>
        <p:spPr>
          <a:xfrm>
            <a:off x="1158588" y="1855543"/>
            <a:ext cx="3382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female-to-male converters that you’ve received with the GPS kit 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0E98C-BE9E-4901-BEAA-71AE3CF7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491" y="1929384"/>
            <a:ext cx="3103261" cy="4187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0B21C-E20C-439F-9637-63511DB3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77" y="1929384"/>
            <a:ext cx="2822717" cy="4187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E004FB-3E68-456F-A065-85578A488147}"/>
              </a:ext>
            </a:extLst>
          </p:cNvPr>
          <p:cNvSpPr/>
          <p:nvPr/>
        </p:nvSpPr>
        <p:spPr>
          <a:xfrm>
            <a:off x="9352181" y="2176538"/>
            <a:ext cx="905256" cy="6492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1782B7-C327-42BF-8F6D-0BA16893DCF3}"/>
              </a:ext>
            </a:extLst>
          </p:cNvPr>
          <p:cNvSpPr/>
          <p:nvPr/>
        </p:nvSpPr>
        <p:spPr>
          <a:xfrm>
            <a:off x="5411975" y="3820386"/>
            <a:ext cx="905256" cy="6492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027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Guidance cont’d</a:t>
            </a:r>
            <a:endParaRPr lang="x-none" dirty="0"/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95713264-4999-473F-B050-228CBDF5E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7" b="23036"/>
          <a:stretch/>
        </p:blipFill>
        <p:spPr>
          <a:xfrm>
            <a:off x="2624318" y="1833204"/>
            <a:ext cx="8973332" cy="437559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E1DDB-F431-4C51-B194-6920C573CFC2}"/>
              </a:ext>
            </a:extLst>
          </p:cNvPr>
          <p:cNvSpPr txBox="1"/>
          <p:nvPr/>
        </p:nvSpPr>
        <p:spPr>
          <a:xfrm>
            <a:off x="594350" y="1833204"/>
            <a:ext cx="1929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GND of GPS and modem together</a:t>
            </a:r>
          </a:p>
          <a:p>
            <a:endParaRPr lang="en-US" dirty="0"/>
          </a:p>
          <a:p>
            <a:r>
              <a:rPr lang="en-US" dirty="0"/>
              <a:t>GND A</a:t>
            </a:r>
          </a:p>
          <a:p>
            <a:r>
              <a:rPr lang="en-US" dirty="0"/>
              <a:t>   |</a:t>
            </a:r>
          </a:p>
          <a:p>
            <a:r>
              <a:rPr lang="en-US" dirty="0"/>
              <a:t>female-to-male converter</a:t>
            </a:r>
          </a:p>
          <a:p>
            <a:r>
              <a:rPr lang="en-US" dirty="0"/>
              <a:t>   |</a:t>
            </a:r>
          </a:p>
          <a:p>
            <a:r>
              <a:rPr lang="en-US" dirty="0"/>
              <a:t>GND B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8760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cont’d</a:t>
            </a:r>
            <a:endParaRPr lang="x-none" dirty="0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FEE3130D-0790-49CC-83FF-EB75E4F50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1864551"/>
            <a:ext cx="5769864" cy="4327398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9245A989-5745-4614-A657-6FA06D6F6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215"/>
          <a:stretch/>
        </p:blipFill>
        <p:spPr>
          <a:xfrm>
            <a:off x="6096000" y="1864551"/>
            <a:ext cx="5839968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6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E875-E548-46A7-B152-A58A7E7F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#4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E38EE-9F94-49B3-B21B-B22664E63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Work &amp; submit in pairs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Deliverables: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Export and submit the protect (.</a:t>
            </a:r>
            <a:r>
              <a:rPr lang="en-US" dirty="0" err="1"/>
              <a:t>sls</a:t>
            </a:r>
            <a:r>
              <a:rPr lang="en-US" dirty="0"/>
              <a:t> file)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Compile and submit the .bin file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README file with your names, email addresses, IDs, adequate level of documentation of the deliverables and software design-architecture-flow description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Pack all the deliverables as .zip or .</a:t>
            </a:r>
            <a:r>
              <a:rPr lang="en-US" dirty="0" err="1"/>
              <a:t>rar</a:t>
            </a:r>
            <a:r>
              <a:rPr lang="en-US" dirty="0"/>
              <a:t> and upload to Moodle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Deadline: 21</a:t>
            </a:r>
            <a:r>
              <a:rPr lang="x-none" dirty="0"/>
              <a:t>.5</a:t>
            </a:r>
            <a:r>
              <a:rPr lang="en-US" dirty="0"/>
              <a:t>.19, 10am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grade will be based on code’s functionality and clear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13805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3EDE1-77BA-4D51-A24F-289963A0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Contact</a:t>
            </a:r>
            <a:endParaRPr lang="x-none">
              <a:solidFill>
                <a:schemeClr val="accent2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32AF415-3D39-4546-9F13-D892B912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en-US" dirty="0"/>
              <a:t>Moodle’s ‘Workshop Discussions’ forum is the best place for questions.</a:t>
            </a:r>
          </a:p>
          <a:p>
            <a:endParaRPr lang="en-US" dirty="0"/>
          </a:p>
          <a:p>
            <a:r>
              <a:rPr lang="en-US" dirty="0"/>
              <a:t>But if needed, contact us personally:</a:t>
            </a:r>
          </a:p>
          <a:p>
            <a:r>
              <a:rPr lang="en-US" dirty="0"/>
              <a:t>David Hay – </a:t>
            </a:r>
            <a:r>
              <a:rPr lang="en-US" dirty="0">
                <a:hlinkClick r:id="rId2"/>
              </a:rPr>
              <a:t>dhay@cs.huji.ac.il</a:t>
            </a:r>
            <a:endParaRPr lang="en-US" dirty="0"/>
          </a:p>
          <a:p>
            <a:r>
              <a:rPr lang="en-US" dirty="0" err="1"/>
              <a:t>Yair</a:t>
            </a:r>
            <a:r>
              <a:rPr lang="en-US" dirty="0"/>
              <a:t> Poleg – </a:t>
            </a:r>
            <a:r>
              <a:rPr lang="en-US" dirty="0">
                <a:hlinkClick r:id="rId3"/>
              </a:rPr>
              <a:t>yair.poleg@mail.huji.ac.il</a:t>
            </a:r>
            <a:endParaRPr lang="en-US" dirty="0"/>
          </a:p>
          <a:p>
            <a:r>
              <a:rPr lang="en-US" dirty="0"/>
              <a:t>Samyon Ristov – </a:t>
            </a:r>
            <a:r>
              <a:rPr lang="en-US" dirty="0">
                <a:hlinkClick r:id="rId4"/>
              </a:rPr>
              <a:t>samyon.ristov@mail.huji.ac.il</a:t>
            </a:r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031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FA5C-2907-4E66-89E6-BF2B792B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Exercise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0B3E-2877-4ECB-9D36-506EA1A90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Initiate an internet connection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Send HTTP POST requests to an HTTP server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Print on the LCD the progress of the transmission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Tie it all together, and send GPS data in </a:t>
            </a:r>
            <a:r>
              <a:rPr lang="en-US" dirty="0" err="1"/>
              <a:t>InfluxDB</a:t>
            </a:r>
            <a:r>
              <a:rPr lang="en-US" dirty="0"/>
              <a:t> Line Protocol format, as POST requests, to an HTTP server</a:t>
            </a:r>
          </a:p>
        </p:txBody>
      </p:sp>
    </p:spTree>
    <p:extLst>
      <p:ext uri="{BB962C8B-B14F-4D97-AF65-F5344CB8AC3E}">
        <p14:creationId xmlns:p14="http://schemas.microsoft.com/office/powerpoint/2010/main" val="96534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A5B8-C85F-4347-9D00-584E159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438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Follow </a:t>
            </a:r>
            <a:r>
              <a:rPr lang="en-US" dirty="0" err="1"/>
              <a:t>Cinterion</a:t>
            </a:r>
            <a:r>
              <a:rPr lang="en-US" dirty="0"/>
              <a:t> EHS6 AT Command Set. You can start with chapter 10, Internet Service Commands, page 217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Commands to pay at special attention to: AT^SICS, AT^SISS, AT^SICI, AT^SISO, AT^SISC, AT^SISR, AT^SISW, AT^SISI, AT^SISE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You may want to be able to handle URCs (especially, “^SIS” URCs. Chapter 10.14 Internet Service URC “^SIS”, page 255)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To monitor and debug your HTTP session use the following tool: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Try surfing here with a browser or curl: </a:t>
            </a:r>
            <a:r>
              <a:rPr lang="en-US" dirty="0">
                <a:hlinkClick r:id="rId2"/>
              </a:rPr>
              <a:t>https://en8wtnrvtnkt5.x.pipedream.net/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Inspect your request here: </a:t>
            </a:r>
            <a:r>
              <a:rPr lang="en-US" dirty="0">
                <a:hlinkClick r:id="rId3"/>
              </a:rPr>
              <a:t>https://requestbin.com/r/en8wtnrvtnkt5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636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cont’d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A5B8-C85F-4347-9D00-584E159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438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An “Hello World” example for an HTTP request over AT commands: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AT^SICS=0,conType,"GPRS0"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AT^SICS=0,apn,"postm2m.lu" 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AT^SICS=0,inactTO,"20"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AT^SISS=6,"SrvType","Http"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AT^SISS=6,"conId","0"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AT^SISS=6,"address","https://en8wtnrvtnkt5.x.pipedream.net"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AT^SISS=6,"cmd","1"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AT^SISS=6,"hcContLen","0"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AT^SISS=6,"hcContent","HelloWorld!"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AT^SISO=6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AT^SISR=6,20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AT^SISC=6</a:t>
            </a:r>
          </a:p>
        </p:txBody>
      </p:sp>
    </p:spTree>
    <p:extLst>
      <p:ext uri="{BB962C8B-B14F-4D97-AF65-F5344CB8AC3E}">
        <p14:creationId xmlns:p14="http://schemas.microsoft.com/office/powerpoint/2010/main" val="150695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cont’d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A5B8-C85F-4347-9D00-584E159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2705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Add declaration of the following function in “</a:t>
            </a:r>
            <a:r>
              <a:rPr lang="en-US" dirty="0" err="1"/>
              <a:t>cellular.h</a:t>
            </a:r>
            <a:r>
              <a:rPr lang="en-US" dirty="0"/>
              <a:t>”: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CellularSetupInternetConnectionProfile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inact_time_sec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/>
              <a:t>Initialize an internet connection profile (AT^SICS) with </a:t>
            </a:r>
            <a:r>
              <a:rPr lang="en-US" sz="1600" dirty="0" err="1"/>
              <a:t>inactTO</a:t>
            </a:r>
            <a:r>
              <a:rPr lang="en-US" sz="1600" dirty="0"/>
              <a:t>=</a:t>
            </a:r>
            <a:r>
              <a:rPr lang="en-US" sz="1600" i="1" dirty="0" err="1"/>
              <a:t>inact_time_sec</a:t>
            </a:r>
            <a:r>
              <a:rPr lang="en-US" sz="1600" dirty="0"/>
              <a:t> and </a:t>
            </a:r>
            <a:r>
              <a:rPr lang="en-US" sz="1600" dirty="0" err="1"/>
              <a:t>conType</a:t>
            </a:r>
            <a:r>
              <a:rPr lang="en-US" sz="1600" dirty="0"/>
              <a:t>= GPRS0 and </a:t>
            </a:r>
            <a:r>
              <a:rPr lang="en-US" sz="1600" dirty="0" err="1"/>
              <a:t>apn</a:t>
            </a:r>
            <a:r>
              <a:rPr lang="en-US" sz="1600" dirty="0"/>
              <a:t>="postm2m.lu".</a:t>
            </a:r>
          </a:p>
          <a:p>
            <a:pPr marL="201168" lvl="1" indent="0">
              <a:buNone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CellularSendHTTPPOSTRequest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*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URL,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*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payload_len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char *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response_max_len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/>
              <a:t>Send an HTTP POST request. Opens and closes the socket.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b="1" i="1" dirty="0"/>
              <a:t>URL</a:t>
            </a:r>
            <a:r>
              <a:rPr lang="en-US" sz="1200" dirty="0"/>
              <a:t> is the complete address of the page we are posting to, e.g. “https://helloworld.com/</a:t>
            </a:r>
            <a:r>
              <a:rPr lang="en-US" sz="1200" dirty="0" err="1"/>
              <a:t>mystuf</a:t>
            </a:r>
            <a:r>
              <a:rPr lang="en-US" sz="1200" dirty="0"/>
              <a:t>/</a:t>
            </a:r>
            <a:r>
              <a:rPr lang="en-US" sz="1200" dirty="0" err="1"/>
              <a:t>thispagewillreceivemypost?andadditional</a:t>
            </a:r>
            <a:r>
              <a:rPr lang="en-US" sz="1200" dirty="0"/>
              <a:t>=stuff”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b="1" i="1" dirty="0"/>
              <a:t>payload</a:t>
            </a:r>
            <a:r>
              <a:rPr lang="en-US" sz="1200" i="1" dirty="0"/>
              <a:t> </a:t>
            </a:r>
            <a:r>
              <a:rPr lang="en-US" sz="1200" dirty="0"/>
              <a:t>is everything that is sent as HTTP POST content.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b="1" i="1" dirty="0" err="1"/>
              <a:t>payload_len</a:t>
            </a:r>
            <a:r>
              <a:rPr lang="en-US" sz="1200" b="1" i="1" dirty="0"/>
              <a:t> </a:t>
            </a:r>
            <a:r>
              <a:rPr lang="en-US" sz="1200" dirty="0"/>
              <a:t>is the length of the </a:t>
            </a:r>
            <a:r>
              <a:rPr lang="en-US" sz="1200" i="1" dirty="0"/>
              <a:t>payload</a:t>
            </a:r>
            <a:r>
              <a:rPr lang="en-US" sz="1200" dirty="0"/>
              <a:t> parameter.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b="1" i="1" dirty="0"/>
              <a:t>response</a:t>
            </a:r>
            <a:r>
              <a:rPr lang="en-US" sz="1200" i="1" dirty="0"/>
              <a:t> </a:t>
            </a:r>
            <a:r>
              <a:rPr lang="en-US" sz="1200" dirty="0"/>
              <a:t>is a buffer that holds the content of the HTTP response.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b="1" i="1" dirty="0" err="1"/>
              <a:t>response_max_len</a:t>
            </a:r>
            <a:r>
              <a:rPr lang="en-US" sz="1200" b="1" dirty="0"/>
              <a:t> </a:t>
            </a:r>
            <a:r>
              <a:rPr lang="en-US" sz="1200" dirty="0"/>
              <a:t>is the </a:t>
            </a:r>
            <a:r>
              <a:rPr lang="en-US" sz="1200" i="1" dirty="0"/>
              <a:t>response buffer length</a:t>
            </a:r>
            <a:r>
              <a:rPr lang="en-US" sz="1200" dirty="0"/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The return value indicates the number of read bytes in </a:t>
            </a:r>
            <a:r>
              <a:rPr lang="en-US" sz="1200" i="1" dirty="0"/>
              <a:t>response</a:t>
            </a:r>
            <a:r>
              <a:rPr lang="en-US" sz="1200" dirty="0"/>
              <a:t>. If there is any kind of error, return -1.</a:t>
            </a:r>
          </a:p>
          <a:p>
            <a:pPr marL="201168" lvl="1" indent="0">
              <a:buNone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CellularGetLastError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*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errmsg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errmsg_max_len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/>
              <a:t>Returns additional information on the last error occurred during 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CellularSendHTTPPOSTRequest</a:t>
            </a:r>
            <a:r>
              <a:rPr lang="en-US" sz="1600" dirty="0"/>
              <a:t>. The response includes </a:t>
            </a:r>
            <a:r>
              <a:rPr lang="en-US" sz="1600" dirty="0" err="1"/>
              <a:t>urcInfoId</a:t>
            </a:r>
            <a:r>
              <a:rPr lang="en-US" sz="1600" dirty="0"/>
              <a:t>, then comma (‘,’), then </a:t>
            </a:r>
            <a:r>
              <a:rPr lang="en-US" sz="1600" dirty="0" err="1"/>
              <a:t>urcInfoText</a:t>
            </a:r>
            <a:r>
              <a:rPr lang="en-US" sz="1600" dirty="0"/>
              <a:t>, e.g. “200,Socket-Error:3”.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553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cont’d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A5B8-C85F-4347-9D00-584E159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5"/>
            <a:ext cx="10058400" cy="459945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Eventually we will use </a:t>
            </a:r>
            <a:r>
              <a:rPr lang="en-US" sz="1600" dirty="0" err="1"/>
              <a:t>InfluxDB</a:t>
            </a:r>
            <a:r>
              <a:rPr lang="en-US" sz="16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For now, we are using requestbin.com, but we will use almost the same format: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So the address and payload format should be as defined here: </a:t>
            </a:r>
            <a:r>
              <a:rPr lang="en-US" sz="1600" dirty="0">
                <a:hlinkClick r:id="rId2"/>
              </a:rPr>
              <a:t>https://docs.influxdata.com/influxdb/v1.7/tools/api/#write-http-endpoint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That is, the URL is the one provided requestbin.com (</a:t>
            </a:r>
            <a:r>
              <a:rPr lang="en-US" sz="1600" dirty="0">
                <a:hlinkClick r:id="rId3"/>
              </a:rPr>
              <a:t>https://en8wtnrvtnkt5.x.pipedream.net</a:t>
            </a:r>
            <a:r>
              <a:rPr lang="en-US" sz="16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path is “/write”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query is “</a:t>
            </a:r>
            <a:r>
              <a:rPr lang="en-US" sz="1600" dirty="0" err="1"/>
              <a:t>db</a:t>
            </a:r>
            <a:r>
              <a:rPr lang="en-US" sz="1600" dirty="0"/>
              <a:t>=</a:t>
            </a:r>
            <a:r>
              <a:rPr lang="en-US" sz="1600" dirty="0" err="1"/>
              <a:t>mydb</a:t>
            </a:r>
            <a:r>
              <a:rPr lang="en-US" sz="1600" dirty="0"/>
              <a:t>”. No need for anything else for now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To conclude, transmit to </a:t>
            </a:r>
            <a:r>
              <a:rPr lang="en-US" sz="1600" dirty="0">
                <a:hlinkClick r:id="rId4"/>
              </a:rPr>
              <a:t>https://en8wtnrvtnkt5.x.pipedream.net/write?db=mydb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2DC41-8FB1-4677-BBFF-FE3D1A9EBEE8}"/>
              </a:ext>
            </a:extLst>
          </p:cNvPr>
          <p:cNvSpPr/>
          <p:nvPr/>
        </p:nvSpPr>
        <p:spPr>
          <a:xfrm>
            <a:off x="1704513" y="2230138"/>
            <a:ext cx="1509204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Modem</a:t>
            </a:r>
            <a:endParaRPr lang="x-non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64DC20-D2C7-49E8-859B-D7409EBB9D78}"/>
              </a:ext>
            </a:extLst>
          </p:cNvPr>
          <p:cNvSpPr/>
          <p:nvPr/>
        </p:nvSpPr>
        <p:spPr>
          <a:xfrm>
            <a:off x="8194427" y="2230137"/>
            <a:ext cx="1509204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InfluxDB</a:t>
            </a:r>
            <a:endParaRPr lang="x-non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8877F7-9C42-4B2A-B77A-AE64EEF08C0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213717" y="2594122"/>
            <a:ext cx="498071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82ADAB-C5BF-470D-9FE7-B1BEEF35A45D}"/>
              </a:ext>
            </a:extLst>
          </p:cNvPr>
          <p:cNvSpPr txBox="1"/>
          <p:nvPr/>
        </p:nvSpPr>
        <p:spPr>
          <a:xfrm>
            <a:off x="3721556" y="2239458"/>
            <a:ext cx="396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(Payload: </a:t>
            </a:r>
            <a:r>
              <a:rPr lang="en-US" dirty="0" err="1"/>
              <a:t>InfluxDB</a:t>
            </a:r>
            <a:r>
              <a:rPr lang="en-US" dirty="0"/>
              <a:t> Line Protocol) </a:t>
            </a:r>
            <a:endParaRPr lang="x-non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34D255-425B-4F9D-9690-C684BCE67847}"/>
              </a:ext>
            </a:extLst>
          </p:cNvPr>
          <p:cNvSpPr/>
          <p:nvPr/>
        </p:nvSpPr>
        <p:spPr>
          <a:xfrm>
            <a:off x="1703006" y="3396518"/>
            <a:ext cx="1509204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Modem</a:t>
            </a:r>
            <a:endParaRPr lang="x-non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55FF84-A1E6-4173-A98A-261624BF552C}"/>
              </a:ext>
            </a:extLst>
          </p:cNvPr>
          <p:cNvSpPr/>
          <p:nvPr/>
        </p:nvSpPr>
        <p:spPr>
          <a:xfrm>
            <a:off x="8192920" y="3396517"/>
            <a:ext cx="1509204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Requestbin.com</a:t>
            </a:r>
            <a:endParaRPr lang="x-none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8302D1-0F03-4D8C-8DF2-4D776C0F1AF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12210" y="3760502"/>
            <a:ext cx="498071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DFB800-1034-4652-9E17-59138A23C9A9}"/>
              </a:ext>
            </a:extLst>
          </p:cNvPr>
          <p:cNvSpPr txBox="1"/>
          <p:nvPr/>
        </p:nvSpPr>
        <p:spPr>
          <a:xfrm>
            <a:off x="3720049" y="3405838"/>
            <a:ext cx="396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(Payload: </a:t>
            </a:r>
            <a:r>
              <a:rPr lang="en-US" dirty="0" err="1"/>
              <a:t>InfluxDB</a:t>
            </a:r>
            <a:r>
              <a:rPr lang="en-US" dirty="0"/>
              <a:t> Line Protocol)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9514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cont’d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A5B8-C85F-4347-9D00-584E159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5"/>
            <a:ext cx="10058400" cy="459945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payload is as defined here: </a:t>
            </a:r>
            <a:r>
              <a:rPr lang="en-US" sz="1600" dirty="0">
                <a:hlinkClick r:id="rId2"/>
              </a:rPr>
              <a:t>https://docs.influxdata.com/influxdb/v1.7/tools/api/#request-body-1</a:t>
            </a:r>
            <a:r>
              <a:rPr lang="en-US" sz="16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(include ‘--data-binary’ text)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and here: </a:t>
            </a:r>
            <a:r>
              <a:rPr lang="en-US" sz="1600" dirty="0">
                <a:hlinkClick r:id="rId3"/>
              </a:rPr>
              <a:t>https://docs.influxdata.com/influxdb/v1.7/write_protocols/line_protocol_tutorial/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There will be two transmissions. GPS and cellular info</a:t>
            </a:r>
          </a:p>
        </p:txBody>
      </p:sp>
    </p:spTree>
    <p:extLst>
      <p:ext uri="{BB962C8B-B14F-4D97-AF65-F5344CB8AC3E}">
        <p14:creationId xmlns:p14="http://schemas.microsoft.com/office/powerpoint/2010/main" val="313601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cont’d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A5B8-C85F-4347-9D00-584E159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5"/>
            <a:ext cx="10058400" cy="4599454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1600" b="1" dirty="0"/>
              <a:t>GPS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measurement is “</a:t>
            </a:r>
            <a:r>
              <a:rPr lang="en-US" sz="1600" dirty="0" err="1"/>
              <a:t>gps</a:t>
            </a:r>
            <a:r>
              <a:rPr lang="en-US" sz="1600" dirty="0"/>
              <a:t>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tags are: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name=&lt;student1fullname_student2fullname&gt;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ICCID=&lt;ICCID of your SIM&gt; (get it by issuing “AT+CCID?” command)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fields are: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latitude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longitude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altitude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 err="1"/>
              <a:t>hdop</a:t>
            </a:r>
            <a:endParaRPr lang="en-US" sz="12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 err="1"/>
              <a:t>valid_fix</a:t>
            </a:r>
            <a:endParaRPr lang="en-US" sz="12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 err="1"/>
              <a:t>sum_sats</a:t>
            </a:r>
            <a:endParaRPr lang="en-US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timestamp is the current timestamp, that is provided by the GPS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Payload example: --data-binary </a:t>
            </a:r>
            <a:r>
              <a:rPr lang="en-US" sz="1600" dirty="0" err="1"/>
              <a:t>gps,name</a:t>
            </a:r>
            <a:r>
              <a:rPr lang="en-US" sz="1600" dirty="0"/>
              <a:t>=</a:t>
            </a:r>
            <a:r>
              <a:rPr lang="en-US" sz="1600" dirty="0" err="1"/>
              <a:t>samyonristov_yairpoleg,ICCID</a:t>
            </a:r>
            <a:r>
              <a:rPr lang="en-US" sz="1600" dirty="0"/>
              <a:t>= 8935201641400948300 latitude= 31.7498445,longitude= 35.1838178,altitude=10,hdop=2,valud_fix=1,sum_sats=4 1557086230000000000</a:t>
            </a:r>
          </a:p>
        </p:txBody>
      </p:sp>
    </p:spTree>
    <p:extLst>
      <p:ext uri="{BB962C8B-B14F-4D97-AF65-F5344CB8AC3E}">
        <p14:creationId xmlns:p14="http://schemas.microsoft.com/office/powerpoint/2010/main" val="422009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809A-4555-4693-9FAA-3C588485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cont’d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A5B8-C85F-4347-9D00-584E1597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5"/>
            <a:ext cx="10058400" cy="4599454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1600" b="1" dirty="0"/>
              <a:t>Cellular info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measurement is “cellular”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tags are: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name=&lt;student1fullname_student2fullname&gt;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ICCID=&lt;ICCID of your SIM&gt; (get it by issuing “AT+CCID?” command)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fields are: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opt1name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opt1csq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opt2name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/>
              <a:t>opt2csq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 err="1"/>
              <a:t>optNname</a:t>
            </a:r>
            <a:endParaRPr lang="en-US" sz="12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200" dirty="0" err="1"/>
              <a:t>optNcsq</a:t>
            </a:r>
            <a:endParaRPr lang="en-US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 timestamp is the current timestamp, that is provided by the GPS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Payload example: --data-binary </a:t>
            </a:r>
            <a:r>
              <a:rPr lang="en-US" sz="1600" dirty="0" err="1"/>
              <a:t>cellular,name</a:t>
            </a:r>
            <a:r>
              <a:rPr lang="en-US" sz="1600" dirty="0"/>
              <a:t>=</a:t>
            </a:r>
            <a:r>
              <a:rPr lang="en-US" sz="1600" dirty="0" err="1"/>
              <a:t>samyonristov_yairpoleg,ICCID</a:t>
            </a:r>
            <a:r>
              <a:rPr lang="en-US" sz="1600" dirty="0"/>
              <a:t>= 8935201641400948300 opt1name= 42501,opt1csq=17,opt2name=42502,opt2csq=5,opt3name=42503,opt3csq=28 1557086230000000000</a:t>
            </a:r>
          </a:p>
        </p:txBody>
      </p:sp>
    </p:spTree>
    <p:extLst>
      <p:ext uri="{BB962C8B-B14F-4D97-AF65-F5344CB8AC3E}">
        <p14:creationId xmlns:p14="http://schemas.microsoft.com/office/powerpoint/2010/main" val="20808454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4346</TotalTime>
  <Words>1226</Words>
  <Application>Microsoft Office PowerPoint</Application>
  <PresentationFormat>Widescreen</PresentationFormat>
  <Paragraphs>143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Courier New</vt:lpstr>
      <vt:lpstr>Wingdings</vt:lpstr>
      <vt:lpstr>Retrospect</vt:lpstr>
      <vt:lpstr>WORKSHOP ON INTERNET OF THINGS 67612  Exercise 4</vt:lpstr>
      <vt:lpstr>The Exercise</vt:lpstr>
      <vt:lpstr>Guidance</vt:lpstr>
      <vt:lpstr>Guidance cont’d</vt:lpstr>
      <vt:lpstr>Guidance cont’d</vt:lpstr>
      <vt:lpstr>Guidance cont’d</vt:lpstr>
      <vt:lpstr>Guidance cont’d</vt:lpstr>
      <vt:lpstr>Guidance cont’d</vt:lpstr>
      <vt:lpstr>Guidance cont’d</vt:lpstr>
      <vt:lpstr>Guidance cont’d</vt:lpstr>
      <vt:lpstr>Guidance cont’d</vt:lpstr>
      <vt:lpstr>Guidance cont’d</vt:lpstr>
      <vt:lpstr>Guidance cont’d</vt:lpstr>
      <vt:lpstr>Guidance cont’d</vt:lpstr>
      <vt:lpstr>Exercise #4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INTERNET OF THINGS 67612  Exercise 1</dc:title>
  <dc:creator>Samyon Ristov</dc:creator>
  <cp:lastModifiedBy>Samyon Ristov</cp:lastModifiedBy>
  <cp:revision>123</cp:revision>
  <dcterms:created xsi:type="dcterms:W3CDTF">2019-03-11T20:50:50Z</dcterms:created>
  <dcterms:modified xsi:type="dcterms:W3CDTF">2019-05-14T19:55:37Z</dcterms:modified>
</cp:coreProperties>
</file>